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8" r:id="rId2"/>
    <p:sldId id="256" r:id="rId3"/>
    <p:sldId id="257" r:id="rId4"/>
    <p:sldId id="258" r:id="rId5"/>
    <p:sldId id="259" r:id="rId6"/>
    <p:sldId id="269" r:id="rId7"/>
    <p:sldId id="260" r:id="rId8"/>
    <p:sldId id="261" r:id="rId9"/>
    <p:sldId id="262" r:id="rId10"/>
    <p:sldId id="277" r:id="rId11"/>
    <p:sldId id="288" r:id="rId12"/>
    <p:sldId id="264" r:id="rId13"/>
    <p:sldId id="275" r:id="rId14"/>
    <p:sldId id="281" r:id="rId15"/>
    <p:sldId id="283" r:id="rId16"/>
    <p:sldId id="282" r:id="rId17"/>
    <p:sldId id="284" r:id="rId18"/>
    <p:sldId id="286" r:id="rId19"/>
    <p:sldId id="285" r:id="rId20"/>
    <p:sldId id="290" r:id="rId21"/>
    <p:sldId id="274" r:id="rId22"/>
    <p:sldId id="287" r:id="rId23"/>
    <p:sldId id="289" r:id="rId24"/>
    <p:sldId id="265" r:id="rId25"/>
    <p:sldId id="272" r:id="rId26"/>
    <p:sldId id="273" r:id="rId27"/>
    <p:sldId id="271" r:id="rId28"/>
    <p:sldId id="276" r:id="rId29"/>
    <p:sldId id="270" r:id="rId30"/>
    <p:sldId id="266" r:id="rId31"/>
    <p:sldId id="279" r:id="rId3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varScale="1">
        <p:scale>
          <a:sx n="78" d="100"/>
          <a:sy n="78" d="100"/>
        </p:scale>
        <p:origin x="5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10/1/2025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B7A1-248B-7910-408C-83524354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AC187-6314-A2BE-CE1C-E828E039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7DDE2-8034-C3A6-8B5D-BCC026155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0325A3-3D4C-C58A-CAE3-070F3BB5DE1A}"/>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72412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269-83F4-4D00-ED5E-7DBEEC413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2A16-B878-C59D-6C55-72AB2844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8B-CDFF-869A-0C52-180E2A1F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BFB80-73AA-8948-3CDB-2163C424F6C8}"/>
              </a:ext>
            </a:extLst>
          </p:cNvPr>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12574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6FEB-2719-6F52-53B0-BB407BE7F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EDEE4-62D6-5756-054F-DAB336243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5B3F2-8C36-A283-7217-0FD825D52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81737-517F-0CF3-F116-DB420E4182A4}"/>
              </a:ext>
            </a:extLst>
          </p:cNvPr>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274610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3C0A-FF9E-D70D-B301-C5147788E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5B56F-52FB-EA96-1060-CBBC1E13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63408-1FEA-2E83-6671-8295E11D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9AA795-EA53-6563-9891-F108240EB0DF}"/>
              </a:ext>
            </a:extLst>
          </p:cNvPr>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18720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21</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24</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25</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26</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27</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28</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29</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30</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10/1/2025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10/1/2025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0E4D958-5F2F-3ACF-C7D2-F469C7D83643}"/>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about deployments?</a:t>
            </a:r>
          </a:p>
        </p:txBody>
      </p:sp>
      <p:sp>
        <p:nvSpPr>
          <p:cNvPr id="3" name="Content Placeholder 2">
            <a:extLst>
              <a:ext uri="{FF2B5EF4-FFF2-40B4-BE49-F238E27FC236}">
                <a16:creationId xmlns:a16="http://schemas.microsoft.com/office/drawing/2014/main" id="{9041FCD1-9D20-BBE4-371B-BBD84F7C61CE}"/>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I have the database defined in Visual Studio, how do I “push” it to an actual SQL server?</a:t>
            </a:r>
          </a:p>
        </p:txBody>
      </p:sp>
    </p:spTree>
    <p:extLst>
      <p:ext uri="{BB962C8B-B14F-4D97-AF65-F5344CB8AC3E}">
        <p14:creationId xmlns:p14="http://schemas.microsoft.com/office/powerpoint/2010/main" val="261804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4D32-5680-715C-D033-90A4984E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E764C-1F3C-E684-F2B9-0582B166A7D9}"/>
              </a:ext>
            </a:extLst>
          </p:cNvPr>
          <p:cNvSpPr>
            <a:spLocks noGrp="1"/>
          </p:cNvSpPr>
          <p:nvPr>
            <p:ph type="title"/>
          </p:nvPr>
        </p:nvSpPr>
        <p:spPr>
          <a:xfrm>
            <a:off x="838200" y="365125"/>
            <a:ext cx="10515600" cy="1325563"/>
          </a:xfrm>
        </p:spPr>
        <p:txBody>
          <a:bodyPr>
            <a:normAutofit fontScale="90000"/>
          </a:bodyPr>
          <a:lstStyle/>
          <a:p>
            <a:r>
              <a:rPr lang="en-US" sz="5400" dirty="0"/>
              <a:t>Change Sample – New column (at end)</a:t>
            </a:r>
          </a:p>
        </p:txBody>
      </p:sp>
      <p:pic>
        <p:nvPicPr>
          <p:cNvPr id="1026" name="Picture 2">
            <a:extLst>
              <a:ext uri="{FF2B5EF4-FFF2-40B4-BE49-F238E27FC236}">
                <a16:creationId xmlns:a16="http://schemas.microsoft.com/office/drawing/2014/main" id="{99A91059-85B0-8049-307E-A363166AB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681EE4E-0CB9-E9F0-B23E-E57F07D0706A}"/>
              </a:ext>
            </a:extLst>
          </p:cNvPr>
          <p:cNvSpPr/>
          <p:nvPr/>
        </p:nvSpPr>
        <p:spPr>
          <a:xfrm>
            <a:off x="5458320" y="194483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709615-42FF-BD17-4718-D66F638D6D34}"/>
              </a:ext>
            </a:extLst>
          </p:cNvPr>
          <p:cNvSpPr txBox="1"/>
          <p:nvPr/>
        </p:nvSpPr>
        <p:spPr>
          <a:xfrm>
            <a:off x="6383644" y="3429000"/>
            <a:ext cx="6035061" cy="646331"/>
          </a:xfrm>
          <a:prstGeom prst="rect">
            <a:avLst/>
          </a:prstGeom>
          <a:noFill/>
        </p:spPr>
        <p:txBody>
          <a:bodyPr wrap="square" rtlCol="0">
            <a:spAutoFit/>
          </a:bodyPr>
          <a:lstStyle/>
          <a:p>
            <a:pPr marL="342900" indent="-342900">
              <a:buFont typeface="+mj-lt"/>
              <a:buAutoNum type="arabicPeriod"/>
            </a:pPr>
            <a:r>
              <a:rPr lang="en-US" dirty="0"/>
              <a:t>If the column is at the end a simple add column alter statement is generated</a:t>
            </a:r>
          </a:p>
        </p:txBody>
      </p:sp>
      <p:sp>
        <p:nvSpPr>
          <p:cNvPr id="18" name="Arrow: Down 17">
            <a:extLst>
              <a:ext uri="{FF2B5EF4-FFF2-40B4-BE49-F238E27FC236}">
                <a16:creationId xmlns:a16="http://schemas.microsoft.com/office/drawing/2014/main" id="{2C504F8E-571A-3D43-28CC-6ACB325EDADB}"/>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0D9989-3279-43FF-1013-C2D37F332782}"/>
              </a:ext>
            </a:extLst>
          </p:cNvPr>
          <p:cNvPicPr>
            <a:picLocks noChangeAspect="1"/>
          </p:cNvPicPr>
          <p:nvPr/>
        </p:nvPicPr>
        <p:blipFill>
          <a:blip r:embed="rId4"/>
          <a:stretch>
            <a:fillRect/>
          </a:stretch>
        </p:blipFill>
        <p:spPr>
          <a:xfrm>
            <a:off x="6383644" y="1690688"/>
            <a:ext cx="4254719" cy="762039"/>
          </a:xfrm>
          <a:prstGeom prst="rect">
            <a:avLst/>
          </a:prstGeom>
        </p:spPr>
      </p:pic>
      <p:pic>
        <p:nvPicPr>
          <p:cNvPr id="6" name="Picture 5">
            <a:extLst>
              <a:ext uri="{FF2B5EF4-FFF2-40B4-BE49-F238E27FC236}">
                <a16:creationId xmlns:a16="http://schemas.microsoft.com/office/drawing/2014/main" id="{5DC6D2CC-15B1-D1BD-848D-C20829F482DF}"/>
              </a:ext>
            </a:extLst>
          </p:cNvPr>
          <p:cNvPicPr>
            <a:picLocks noChangeAspect="1"/>
          </p:cNvPicPr>
          <p:nvPr/>
        </p:nvPicPr>
        <p:blipFill>
          <a:blip r:embed="rId5"/>
          <a:stretch>
            <a:fillRect/>
          </a:stretch>
        </p:blipFill>
        <p:spPr>
          <a:xfrm>
            <a:off x="1099486" y="1766587"/>
            <a:ext cx="4273770" cy="615982"/>
          </a:xfrm>
          <a:prstGeom prst="rect">
            <a:avLst/>
          </a:prstGeom>
        </p:spPr>
      </p:pic>
      <p:pic>
        <p:nvPicPr>
          <p:cNvPr id="9" name="Picture 8">
            <a:extLst>
              <a:ext uri="{FF2B5EF4-FFF2-40B4-BE49-F238E27FC236}">
                <a16:creationId xmlns:a16="http://schemas.microsoft.com/office/drawing/2014/main" id="{A6DFCDC8-1794-2E99-8A68-81B92E24EC84}"/>
              </a:ext>
            </a:extLst>
          </p:cNvPr>
          <p:cNvPicPr>
            <a:picLocks noChangeAspect="1"/>
          </p:cNvPicPr>
          <p:nvPr/>
        </p:nvPicPr>
        <p:blipFill>
          <a:blip r:embed="rId6"/>
          <a:stretch>
            <a:fillRect/>
          </a:stretch>
        </p:blipFill>
        <p:spPr>
          <a:xfrm>
            <a:off x="1099486" y="3513580"/>
            <a:ext cx="4978656" cy="654084"/>
          </a:xfrm>
          <a:prstGeom prst="rect">
            <a:avLst/>
          </a:prstGeom>
        </p:spPr>
      </p:pic>
    </p:spTree>
    <p:extLst>
      <p:ext uri="{BB962C8B-B14F-4D97-AF65-F5344CB8AC3E}">
        <p14:creationId xmlns:p14="http://schemas.microsoft.com/office/powerpoint/2010/main" val="269232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6C1DB-6D63-9D61-5092-FF2BA237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DFE1-3571-0846-216C-15AC8031F18B}"/>
              </a:ext>
            </a:extLst>
          </p:cNvPr>
          <p:cNvSpPr>
            <a:spLocks noGrp="1"/>
          </p:cNvSpPr>
          <p:nvPr>
            <p:ph type="title"/>
          </p:nvPr>
        </p:nvSpPr>
        <p:spPr>
          <a:xfrm>
            <a:off x="838200" y="365125"/>
            <a:ext cx="10515600" cy="1325563"/>
          </a:xfrm>
        </p:spPr>
        <p:txBody>
          <a:bodyPr>
            <a:normAutofit/>
          </a:bodyPr>
          <a:lstStyle/>
          <a:p>
            <a:r>
              <a:rPr lang="en-US" sz="5400" dirty="0"/>
              <a:t>Change Sample – Drop column</a:t>
            </a:r>
          </a:p>
        </p:txBody>
      </p:sp>
      <p:pic>
        <p:nvPicPr>
          <p:cNvPr id="1026" name="Picture 2">
            <a:extLst>
              <a:ext uri="{FF2B5EF4-FFF2-40B4-BE49-F238E27FC236}">
                <a16:creationId xmlns:a16="http://schemas.microsoft.com/office/drawing/2014/main" id="{7BF4CEFD-8F35-F487-7A10-CC9435B6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D3B9A283-BCF6-498B-1574-39D3927055BE}"/>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F96E7E-AC1C-4509-A6DB-2A96AB94C08C}"/>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query is ran to determine if there is data in the table.</a:t>
            </a:r>
          </a:p>
          <a:p>
            <a:pPr marL="342900" indent="-342900">
              <a:buFont typeface="+mj-lt"/>
              <a:buAutoNum type="arabicPeriod"/>
            </a:pPr>
            <a:r>
              <a:rPr lang="en-US" dirty="0"/>
              <a:t>If there is no data, the script proceeds with dropping the column.</a:t>
            </a:r>
          </a:p>
        </p:txBody>
      </p:sp>
      <p:sp>
        <p:nvSpPr>
          <p:cNvPr id="18" name="Arrow: Down 17">
            <a:extLst>
              <a:ext uri="{FF2B5EF4-FFF2-40B4-BE49-F238E27FC236}">
                <a16:creationId xmlns:a16="http://schemas.microsoft.com/office/drawing/2014/main" id="{E95EA75C-3313-8133-3EA5-2C686ED8E4F1}"/>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A352AB-8D5C-EEBB-3793-9ED5E01C47B6}"/>
              </a:ext>
            </a:extLst>
          </p:cNvPr>
          <p:cNvPicPr>
            <a:picLocks noChangeAspect="1"/>
          </p:cNvPicPr>
          <p:nvPr/>
        </p:nvPicPr>
        <p:blipFill>
          <a:blip r:embed="rId4"/>
          <a:stretch>
            <a:fillRect/>
          </a:stretch>
        </p:blipFill>
        <p:spPr>
          <a:xfrm>
            <a:off x="1099486" y="1728594"/>
            <a:ext cx="3206915" cy="1130358"/>
          </a:xfrm>
          <a:prstGeom prst="rect">
            <a:avLst/>
          </a:prstGeom>
        </p:spPr>
      </p:pic>
      <p:pic>
        <p:nvPicPr>
          <p:cNvPr id="12" name="Picture 11">
            <a:extLst>
              <a:ext uri="{FF2B5EF4-FFF2-40B4-BE49-F238E27FC236}">
                <a16:creationId xmlns:a16="http://schemas.microsoft.com/office/drawing/2014/main" id="{170986AC-F183-17D0-B28C-800B4E05A81E}"/>
              </a:ext>
            </a:extLst>
          </p:cNvPr>
          <p:cNvPicPr>
            <a:picLocks noChangeAspect="1"/>
          </p:cNvPicPr>
          <p:nvPr/>
        </p:nvPicPr>
        <p:blipFill>
          <a:blip r:embed="rId5"/>
          <a:stretch>
            <a:fillRect/>
          </a:stretch>
        </p:blipFill>
        <p:spPr>
          <a:xfrm>
            <a:off x="5551720" y="1814596"/>
            <a:ext cx="3283119" cy="914447"/>
          </a:xfrm>
          <a:prstGeom prst="rect">
            <a:avLst/>
          </a:prstGeom>
        </p:spPr>
      </p:pic>
      <p:pic>
        <p:nvPicPr>
          <p:cNvPr id="14" name="Picture 13">
            <a:extLst>
              <a:ext uri="{FF2B5EF4-FFF2-40B4-BE49-F238E27FC236}">
                <a16:creationId xmlns:a16="http://schemas.microsoft.com/office/drawing/2014/main" id="{05DA5DA1-1D13-0EBD-85AE-0E00F0A214AE}"/>
              </a:ext>
            </a:extLst>
          </p:cNvPr>
          <p:cNvPicPr>
            <a:picLocks noChangeAspect="1"/>
          </p:cNvPicPr>
          <p:nvPr/>
        </p:nvPicPr>
        <p:blipFill>
          <a:blip r:embed="rId6"/>
          <a:stretch>
            <a:fillRect/>
          </a:stretch>
        </p:blipFill>
        <p:spPr>
          <a:xfrm>
            <a:off x="1080539" y="3385320"/>
            <a:ext cx="9455636" cy="838243"/>
          </a:xfrm>
          <a:prstGeom prst="rect">
            <a:avLst/>
          </a:prstGeom>
        </p:spPr>
      </p:pic>
      <p:pic>
        <p:nvPicPr>
          <p:cNvPr id="16" name="Picture 15">
            <a:extLst>
              <a:ext uri="{FF2B5EF4-FFF2-40B4-BE49-F238E27FC236}">
                <a16:creationId xmlns:a16="http://schemas.microsoft.com/office/drawing/2014/main" id="{80801374-874C-8FF2-C298-F270AA08238F}"/>
              </a:ext>
            </a:extLst>
          </p:cNvPr>
          <p:cNvPicPr>
            <a:picLocks noChangeAspect="1"/>
          </p:cNvPicPr>
          <p:nvPr/>
        </p:nvPicPr>
        <p:blipFill>
          <a:blip r:embed="rId7"/>
          <a:stretch>
            <a:fillRect/>
          </a:stretch>
        </p:blipFill>
        <p:spPr>
          <a:xfrm>
            <a:off x="1099486" y="4640109"/>
            <a:ext cx="4921503" cy="654084"/>
          </a:xfrm>
          <a:prstGeom prst="rect">
            <a:avLst/>
          </a:prstGeom>
        </p:spPr>
      </p:pic>
    </p:spTree>
    <p:extLst>
      <p:ext uri="{BB962C8B-B14F-4D97-AF65-F5344CB8AC3E}">
        <p14:creationId xmlns:p14="http://schemas.microsoft.com/office/powerpoint/2010/main" val="427320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1E5F-B5CD-2290-D7AB-BB23099E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336-36FB-A80C-C7C0-8EC059EEACA9}"/>
              </a:ext>
            </a:extLst>
          </p:cNvPr>
          <p:cNvSpPr>
            <a:spLocks noGrp="1"/>
          </p:cNvSpPr>
          <p:nvPr>
            <p:ph type="title"/>
          </p:nvPr>
        </p:nvSpPr>
        <p:spPr>
          <a:xfrm>
            <a:off x="838200" y="365125"/>
            <a:ext cx="10515600" cy="1325563"/>
          </a:xfrm>
        </p:spPr>
        <p:txBody>
          <a:bodyPr>
            <a:normAutofit/>
          </a:bodyPr>
          <a:lstStyle/>
          <a:p>
            <a:r>
              <a:rPr lang="en-US" sz="5400" dirty="0"/>
              <a:t>Change Sample – Rename column</a:t>
            </a:r>
          </a:p>
        </p:txBody>
      </p:sp>
      <p:pic>
        <p:nvPicPr>
          <p:cNvPr id="1026" name="Picture 2">
            <a:extLst>
              <a:ext uri="{FF2B5EF4-FFF2-40B4-BE49-F238E27FC236}">
                <a16:creationId xmlns:a16="http://schemas.microsoft.com/office/drawing/2014/main" id="{0EE28F63-2E4D-A0B9-1E57-1B783865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564A71D-318E-CB72-E3C5-29A3285D7963}"/>
              </a:ext>
            </a:extLst>
          </p:cNvPr>
          <p:cNvSpPr/>
          <p:nvPr/>
        </p:nvSpPr>
        <p:spPr>
          <a:xfrm>
            <a:off x="4436715" y="2055198"/>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59F6DD9-993D-6B14-4288-07854F1521B2}"/>
              </a:ext>
            </a:extLst>
          </p:cNvPr>
          <p:cNvSpPr txBox="1"/>
          <p:nvPr/>
        </p:nvSpPr>
        <p:spPr>
          <a:xfrm>
            <a:off x="5318739" y="5409149"/>
            <a:ext cx="6035061" cy="923330"/>
          </a:xfrm>
          <a:prstGeom prst="rect">
            <a:avLst/>
          </a:prstGeom>
          <a:noFill/>
        </p:spPr>
        <p:txBody>
          <a:bodyPr wrap="square" rtlCol="0">
            <a:spAutoFit/>
          </a:bodyPr>
          <a:lstStyle/>
          <a:p>
            <a:pPr marL="342900" indent="-342900">
              <a:buFont typeface="+mj-lt"/>
              <a:buAutoNum type="arabicPeriod"/>
            </a:pPr>
            <a:r>
              <a:rPr lang="en-US" dirty="0"/>
              <a:t>A </a:t>
            </a:r>
            <a:r>
              <a:rPr lang="en-US" dirty="0" err="1"/>
              <a:t>sp_rename</a:t>
            </a:r>
            <a:r>
              <a:rPr lang="en-US" dirty="0"/>
              <a:t> command is generated</a:t>
            </a:r>
          </a:p>
          <a:p>
            <a:pPr marL="342900" indent="-342900">
              <a:buFont typeface="+mj-lt"/>
              <a:buAutoNum type="arabicPeriod"/>
            </a:pPr>
            <a:r>
              <a:rPr lang="en-US" dirty="0"/>
              <a:t>Any other alters caused by the rename refactoring (e.g.: views referencing this column) are also issued.</a:t>
            </a:r>
          </a:p>
        </p:txBody>
      </p:sp>
      <p:pic>
        <p:nvPicPr>
          <p:cNvPr id="4" name="Picture 3">
            <a:extLst>
              <a:ext uri="{FF2B5EF4-FFF2-40B4-BE49-F238E27FC236}">
                <a16:creationId xmlns:a16="http://schemas.microsoft.com/office/drawing/2014/main" id="{4F633152-AB51-4E23-5BD3-A7CFC4D2A5F9}"/>
              </a:ext>
            </a:extLst>
          </p:cNvPr>
          <p:cNvPicPr>
            <a:picLocks noChangeAspect="1"/>
          </p:cNvPicPr>
          <p:nvPr/>
        </p:nvPicPr>
        <p:blipFill>
          <a:blip r:embed="rId4"/>
          <a:stretch>
            <a:fillRect/>
          </a:stretch>
        </p:blipFill>
        <p:spPr>
          <a:xfrm>
            <a:off x="1262531" y="1799326"/>
            <a:ext cx="2654436" cy="762039"/>
          </a:xfrm>
          <a:prstGeom prst="rect">
            <a:avLst/>
          </a:prstGeom>
        </p:spPr>
      </p:pic>
      <p:pic>
        <p:nvPicPr>
          <p:cNvPr id="7" name="Picture 6">
            <a:extLst>
              <a:ext uri="{FF2B5EF4-FFF2-40B4-BE49-F238E27FC236}">
                <a16:creationId xmlns:a16="http://schemas.microsoft.com/office/drawing/2014/main" id="{56E5995A-B0D2-E64F-3DDF-FD72DB7BB529}"/>
              </a:ext>
            </a:extLst>
          </p:cNvPr>
          <p:cNvPicPr>
            <a:picLocks noChangeAspect="1"/>
          </p:cNvPicPr>
          <p:nvPr/>
        </p:nvPicPr>
        <p:blipFill>
          <a:blip r:embed="rId5"/>
          <a:stretch>
            <a:fillRect/>
          </a:stretch>
        </p:blipFill>
        <p:spPr>
          <a:xfrm>
            <a:off x="6463861" y="1648767"/>
            <a:ext cx="4755385" cy="1901151"/>
          </a:xfrm>
          <a:prstGeom prst="rect">
            <a:avLst/>
          </a:prstGeom>
        </p:spPr>
      </p:pic>
      <p:pic>
        <p:nvPicPr>
          <p:cNvPr id="10" name="Picture 9">
            <a:extLst>
              <a:ext uri="{FF2B5EF4-FFF2-40B4-BE49-F238E27FC236}">
                <a16:creationId xmlns:a16="http://schemas.microsoft.com/office/drawing/2014/main" id="{EB7F5638-39F6-8264-4D5E-0B07BA663E1C}"/>
              </a:ext>
            </a:extLst>
          </p:cNvPr>
          <p:cNvPicPr>
            <a:picLocks noChangeAspect="1"/>
          </p:cNvPicPr>
          <p:nvPr/>
        </p:nvPicPr>
        <p:blipFill>
          <a:blip r:embed="rId6"/>
          <a:stretch>
            <a:fillRect/>
          </a:stretch>
        </p:blipFill>
        <p:spPr>
          <a:xfrm>
            <a:off x="1049211" y="4296636"/>
            <a:ext cx="9601693" cy="615982"/>
          </a:xfrm>
          <a:prstGeom prst="rect">
            <a:avLst/>
          </a:prstGeom>
        </p:spPr>
      </p:pic>
      <p:sp>
        <p:nvSpPr>
          <p:cNvPr id="11" name="Arrow: Down 10">
            <a:extLst>
              <a:ext uri="{FF2B5EF4-FFF2-40B4-BE49-F238E27FC236}">
                <a16:creationId xmlns:a16="http://schemas.microsoft.com/office/drawing/2014/main" id="{FA6FED3F-B7DD-301E-0F2D-11A803BFA277}"/>
              </a:ext>
            </a:extLst>
          </p:cNvPr>
          <p:cNvSpPr/>
          <p:nvPr/>
        </p:nvSpPr>
        <p:spPr>
          <a:xfrm>
            <a:off x="8147082" y="3562694"/>
            <a:ext cx="189187" cy="6112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1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1B3A8-B991-7EC5-7413-2BF5C66D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467DE-4E42-4A83-7A86-6693D75AE821}"/>
              </a:ext>
            </a:extLst>
          </p:cNvPr>
          <p:cNvSpPr>
            <a:spLocks noGrp="1"/>
          </p:cNvSpPr>
          <p:nvPr>
            <p:ph type="title"/>
          </p:nvPr>
        </p:nvSpPr>
        <p:spPr>
          <a:xfrm>
            <a:off x="838200" y="365125"/>
            <a:ext cx="10515600" cy="1325563"/>
          </a:xfrm>
        </p:spPr>
        <p:txBody>
          <a:bodyPr>
            <a:normAutofit/>
          </a:bodyPr>
          <a:lstStyle/>
          <a:p>
            <a:r>
              <a:rPr lang="en-US" sz="5400" dirty="0"/>
              <a:t>Change Sample – New primary key</a:t>
            </a:r>
          </a:p>
        </p:txBody>
      </p:sp>
      <p:pic>
        <p:nvPicPr>
          <p:cNvPr id="1026" name="Picture 2">
            <a:extLst>
              <a:ext uri="{FF2B5EF4-FFF2-40B4-BE49-F238E27FC236}">
                <a16:creationId xmlns:a16="http://schemas.microsoft.com/office/drawing/2014/main" id="{8308FDD4-0F58-342E-BA39-01AE9636C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C34B046-D784-495C-C228-BE9847C2C630}"/>
              </a:ext>
            </a:extLst>
          </p:cNvPr>
          <p:cNvSpPr/>
          <p:nvPr/>
        </p:nvSpPr>
        <p:spPr>
          <a:xfrm>
            <a:off x="5191797" y="3489990"/>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54F90E-D376-FDD3-FABC-46062396C21B}"/>
              </a:ext>
            </a:extLst>
          </p:cNvPr>
          <p:cNvSpPr txBox="1"/>
          <p:nvPr/>
        </p:nvSpPr>
        <p:spPr>
          <a:xfrm>
            <a:off x="790883" y="5251494"/>
            <a:ext cx="6035061" cy="646331"/>
          </a:xfrm>
          <a:prstGeom prst="rect">
            <a:avLst/>
          </a:prstGeom>
          <a:noFill/>
        </p:spPr>
        <p:txBody>
          <a:bodyPr wrap="square" rtlCol="0">
            <a:spAutoFit/>
          </a:bodyPr>
          <a:lstStyle/>
          <a:p>
            <a:pPr marL="342900" indent="-342900">
              <a:buFont typeface="+mj-lt"/>
              <a:buAutoNum type="arabicPeriod"/>
            </a:pPr>
            <a:r>
              <a:rPr lang="en-US" dirty="0"/>
              <a:t>Full table re-creation with a data copy within a transaction </a:t>
            </a:r>
          </a:p>
        </p:txBody>
      </p:sp>
      <p:sp>
        <p:nvSpPr>
          <p:cNvPr id="18" name="Arrow: Down 17">
            <a:extLst>
              <a:ext uri="{FF2B5EF4-FFF2-40B4-BE49-F238E27FC236}">
                <a16:creationId xmlns:a16="http://schemas.microsoft.com/office/drawing/2014/main" id="{BAA0C25A-3422-9ED4-B6BB-85FAB20A45A6}"/>
              </a:ext>
            </a:extLst>
          </p:cNvPr>
          <p:cNvSpPr/>
          <p:nvPr/>
        </p:nvSpPr>
        <p:spPr>
          <a:xfrm>
            <a:off x="2836404" y="2878829"/>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AEED80-81BB-55C6-28DF-CCA8A999F17B}"/>
              </a:ext>
            </a:extLst>
          </p:cNvPr>
          <p:cNvPicPr>
            <a:picLocks noChangeAspect="1"/>
          </p:cNvPicPr>
          <p:nvPr/>
        </p:nvPicPr>
        <p:blipFill>
          <a:blip r:embed="rId4"/>
          <a:stretch>
            <a:fillRect/>
          </a:stretch>
        </p:blipFill>
        <p:spPr>
          <a:xfrm>
            <a:off x="1080539" y="1738699"/>
            <a:ext cx="3511730" cy="958899"/>
          </a:xfrm>
          <a:prstGeom prst="rect">
            <a:avLst/>
          </a:prstGeom>
        </p:spPr>
      </p:pic>
      <p:pic>
        <p:nvPicPr>
          <p:cNvPr id="7" name="Picture 6">
            <a:extLst>
              <a:ext uri="{FF2B5EF4-FFF2-40B4-BE49-F238E27FC236}">
                <a16:creationId xmlns:a16="http://schemas.microsoft.com/office/drawing/2014/main" id="{AEE37AD5-573A-1622-7CB2-7AF752D8C2CF}"/>
              </a:ext>
            </a:extLst>
          </p:cNvPr>
          <p:cNvPicPr>
            <a:picLocks noChangeAspect="1"/>
          </p:cNvPicPr>
          <p:nvPr/>
        </p:nvPicPr>
        <p:blipFill>
          <a:blip r:embed="rId5"/>
          <a:stretch>
            <a:fillRect/>
          </a:stretch>
        </p:blipFill>
        <p:spPr>
          <a:xfrm>
            <a:off x="1080539" y="3274473"/>
            <a:ext cx="3314870" cy="914447"/>
          </a:xfrm>
          <a:prstGeom prst="rect">
            <a:avLst/>
          </a:prstGeom>
        </p:spPr>
      </p:pic>
      <p:pic>
        <p:nvPicPr>
          <p:cNvPr id="10" name="Picture 9">
            <a:extLst>
              <a:ext uri="{FF2B5EF4-FFF2-40B4-BE49-F238E27FC236}">
                <a16:creationId xmlns:a16="http://schemas.microsoft.com/office/drawing/2014/main" id="{12B66F46-EE9D-B308-BA95-B0AD34505D57}"/>
              </a:ext>
            </a:extLst>
          </p:cNvPr>
          <p:cNvPicPr>
            <a:picLocks noChangeAspect="1"/>
          </p:cNvPicPr>
          <p:nvPr/>
        </p:nvPicPr>
        <p:blipFill>
          <a:blip r:embed="rId6"/>
          <a:stretch>
            <a:fillRect/>
          </a:stretch>
        </p:blipFill>
        <p:spPr>
          <a:xfrm>
            <a:off x="7196846" y="1636836"/>
            <a:ext cx="4156954" cy="4189723"/>
          </a:xfrm>
          <a:prstGeom prst="rect">
            <a:avLst/>
          </a:prstGeom>
        </p:spPr>
      </p:pic>
    </p:spTree>
    <p:extLst>
      <p:ext uri="{BB962C8B-B14F-4D97-AF65-F5344CB8AC3E}">
        <p14:creationId xmlns:p14="http://schemas.microsoft.com/office/powerpoint/2010/main" val="35866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5" name="Picture 4" descr="A qr code on a white background&#10;&#10;AI-generated content may be incorrect.">
            <a:extLst>
              <a:ext uri="{FF2B5EF4-FFF2-40B4-BE49-F238E27FC236}">
                <a16:creationId xmlns:a16="http://schemas.microsoft.com/office/drawing/2014/main" id="{83356B58-A906-50CA-1CA2-32F6089D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062" y="640080"/>
            <a:ext cx="5135660" cy="5135660"/>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8361-8C57-177A-56FF-94F86C8005A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19806-A8D1-65CE-85D6-B1DA27024ADC}"/>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What about CI/CD?</a:t>
            </a:r>
          </a:p>
        </p:txBody>
      </p:sp>
      <p:sp>
        <p:nvSpPr>
          <p:cNvPr id="19" name="Rectangle 1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4AE0B-FBBC-F6F0-9891-F447B339336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How can I deploy the changes without using a “right-click” publish?</a:t>
            </a:r>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50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fontScale="90000"/>
          </a:bodyPr>
          <a:lstStyle/>
          <a:p>
            <a:r>
              <a:rPr lang="en-US" sz="5400" dirty="0"/>
              <a:t>Command line publishing (CI/CD tool friendly)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dirty="0" err="1"/>
              <a:t>msbuild</a:t>
            </a:r>
            <a:r>
              <a:rPr lang="en-US" sz="1500" dirty="0"/>
              <a:t> "</a:t>
            </a:r>
            <a:r>
              <a:rPr lang="en-US" sz="1500" dirty="0" err="1"/>
              <a:t>nameofsqlproject.sqlproj</a:t>
            </a:r>
            <a:r>
              <a:rPr lang="en-US" sz="1500" dirty="0"/>
              <a:t>" /</a:t>
            </a:r>
            <a:r>
              <a:rPr lang="en-US" sz="1500" dirty="0" err="1"/>
              <a:t>p:Configuration</a:t>
            </a:r>
            <a:r>
              <a:rPr lang="en-US" sz="1500" dirty="0"/>
              <a:t>=Release</a:t>
            </a:r>
          </a:p>
          <a:p>
            <a:pPr marL="0" marR="0">
              <a:buNone/>
            </a:pPr>
            <a:br>
              <a:rPr lang="en-US" sz="1500" dirty="0"/>
            </a:br>
            <a:r>
              <a:rPr lang="en-US" sz="1500" dirty="0"/>
              <a:t>dotnet tool install -g </a:t>
            </a:r>
            <a:r>
              <a:rPr lang="en-US" sz="1500" dirty="0" err="1"/>
              <a:t>microsoft.sqlpackage</a:t>
            </a:r>
            <a:endParaRPr lang="en-US" sz="1500" dirty="0"/>
          </a:p>
          <a:p>
            <a:pPr marL="0" marR="0">
              <a:buNone/>
            </a:pPr>
            <a:br>
              <a:rPr lang="en-US" sz="1500" dirty="0"/>
            </a:b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nameofsqlproject.dacpac</a:t>
            </a:r>
            <a:r>
              <a:rPr lang="en-US" sz="1500" dirty="0"/>
              <a:t>" /</a:t>
            </a:r>
            <a:r>
              <a:rPr lang="en-US" sz="1500" dirty="0" err="1"/>
              <a:t>TargetConnectionString</a:t>
            </a:r>
            <a:r>
              <a:rPr lang="en-US" sz="1500" dirty="0"/>
              <a:t>:"</a:t>
            </a:r>
            <a:r>
              <a:rPr lang="en-US" sz="1500" dirty="0" err="1"/>
              <a:t>ConnectionString</a:t>
            </a:r>
            <a:r>
              <a:rPr lang="en-US" sz="1500" dirty="0"/>
              <a:t> to the </a:t>
            </a:r>
            <a:r>
              <a:rPr lang="en-US" sz="1500" dirty="0" err="1"/>
              <a:t>db</a:t>
            </a:r>
            <a:r>
              <a:rPr lang="en-US" sz="1500" dirty="0"/>
              <a:t> you want to publish to” /</a:t>
            </a:r>
            <a:r>
              <a:rPr lang="en-US" sz="1500" dirty="0" err="1"/>
              <a:t>p:ScriptDatabaseCompatibility</a:t>
            </a:r>
            <a:r>
              <a:rPr lang="en-US" sz="1500" dirty="0"/>
              <a:t>=true</a:t>
            </a:r>
          </a:p>
          <a:p>
            <a:pPr marL="0" marR="0">
              <a:buNone/>
            </a:pPr>
            <a:endParaRPr lang="en-US" sz="1500" dirty="0"/>
          </a:p>
          <a:p>
            <a:pPr marL="0" marR="0">
              <a:buNone/>
            </a:pPr>
            <a:r>
              <a:rPr lang="en-US" sz="1500" b="1" dirty="0"/>
              <a:t>For example (</a:t>
            </a:r>
            <a:r>
              <a:rPr lang="en-US" sz="1500" dirty="0" err="1">
                <a:hlinkClick r:id="rId3"/>
              </a:rPr>
              <a:t>PodcastsManager</a:t>
            </a:r>
            <a:r>
              <a:rPr lang="en-US" sz="1500" dirty="0">
                <a:hlinkClick r:id="rId3"/>
              </a:rPr>
              <a:t>/</a:t>
            </a:r>
            <a:r>
              <a:rPr lang="en-US" sz="1500" dirty="0" err="1">
                <a:hlinkClick r:id="rId3"/>
              </a:rPr>
              <a:t>src</a:t>
            </a:r>
            <a:r>
              <a:rPr lang="en-US" sz="1500" dirty="0">
                <a:hlinkClick r:id="rId3"/>
              </a:rPr>
              <a:t>/</a:t>
            </a:r>
            <a:r>
              <a:rPr lang="en-US" sz="1500" dirty="0" err="1">
                <a:hlinkClick r:id="rId3"/>
              </a:rPr>
              <a:t>PodcastsManager</a:t>
            </a:r>
            <a:r>
              <a:rPr lang="en-US" sz="1500" dirty="0">
                <a:hlinkClick r:id="rId3"/>
              </a:rPr>
              <a:t>/2-Data/</a:t>
            </a:r>
            <a:r>
              <a:rPr lang="en-US" sz="1500" dirty="0" err="1">
                <a:hlinkClick r:id="rId3"/>
              </a:rPr>
              <a:t>PodcastsManagerDb</a:t>
            </a:r>
            <a:r>
              <a:rPr lang="en-US" sz="1500" dirty="0">
                <a:hlinkClick r:id="rId3"/>
              </a:rPr>
              <a:t>/publish-to-local-sqlexpress.bat at main · </a:t>
            </a:r>
            <a:r>
              <a:rPr lang="en-US" sz="1500" dirty="0" err="1">
                <a:hlinkClick r:id="rId3"/>
              </a:rPr>
              <a:t>TheJuanitoLearnsShow</a:t>
            </a:r>
            <a:r>
              <a:rPr lang="en-US" sz="1500" dirty="0">
                <a:hlinkClick r:id="rId3"/>
              </a:rPr>
              <a:t>/</a:t>
            </a:r>
            <a:r>
              <a:rPr lang="en-US" sz="1500" dirty="0" err="1">
                <a:hlinkClick r:id="rId3"/>
              </a:rPr>
              <a:t>PodcastsManager</a:t>
            </a:r>
            <a:r>
              <a:rPr lang="en-US" sz="1500" dirty="0"/>
              <a:t>):</a:t>
            </a:r>
          </a:p>
          <a:p>
            <a:pPr marL="0" marR="0">
              <a:buNone/>
            </a:pPr>
            <a:r>
              <a:rPr lang="en-US" sz="1500" dirty="0"/>
              <a:t> </a:t>
            </a:r>
          </a:p>
          <a:p>
            <a:pPr marL="0" indent="0">
              <a:buNone/>
            </a:pPr>
            <a:r>
              <a:rPr lang="en-US" sz="1500" dirty="0" err="1"/>
              <a:t>msbuild</a:t>
            </a:r>
            <a:r>
              <a:rPr lang="en-US" sz="1500" dirty="0"/>
              <a:t> "</a:t>
            </a:r>
            <a:r>
              <a:rPr lang="en-US" sz="1500" dirty="0" err="1"/>
              <a:t>PodcastsManagerDb.sqlproj</a:t>
            </a:r>
            <a:r>
              <a:rPr lang="en-US" sz="1500" dirty="0"/>
              <a:t>" /</a:t>
            </a:r>
            <a:r>
              <a:rPr lang="en-US" sz="1500" dirty="0" err="1"/>
              <a:t>p:Configuration</a:t>
            </a:r>
            <a:r>
              <a:rPr lang="en-US" sz="1500" dirty="0"/>
              <a:t>=Release</a:t>
            </a:r>
          </a:p>
          <a:p>
            <a:pPr marL="0" indent="0">
              <a:buNone/>
            </a:pPr>
            <a:r>
              <a:rPr lang="en-US" sz="1500" dirty="0"/>
              <a:t>dotnet tool install -g </a:t>
            </a:r>
            <a:r>
              <a:rPr lang="en-US" sz="1500" dirty="0" err="1"/>
              <a:t>microsoft.sqlpackage</a:t>
            </a:r>
            <a:endParaRPr lang="en-US" sz="1500" dirty="0"/>
          </a:p>
          <a:p>
            <a:pPr marL="0" indent="0">
              <a:buNone/>
            </a:pPr>
            <a:r>
              <a:rPr lang="en-US" sz="1500" dirty="0" err="1"/>
              <a:t>SqlPackage</a:t>
            </a:r>
            <a:r>
              <a:rPr lang="en-US" sz="1500" dirty="0"/>
              <a:t> /</a:t>
            </a:r>
            <a:r>
              <a:rPr lang="en-US" sz="1500" dirty="0" err="1"/>
              <a:t>Action:Publish</a:t>
            </a:r>
            <a:r>
              <a:rPr lang="en-US" sz="1500" dirty="0"/>
              <a:t> /</a:t>
            </a:r>
            <a:r>
              <a:rPr lang="en-US" sz="1500" dirty="0" err="1"/>
              <a:t>SourceFile</a:t>
            </a:r>
            <a:r>
              <a:rPr lang="en-US" sz="1500" dirty="0"/>
              <a:t>:".\bin\release\</a:t>
            </a:r>
            <a:r>
              <a:rPr lang="en-US" sz="1500" dirty="0" err="1"/>
              <a:t>PodcastsManagerDb.dacpac</a:t>
            </a:r>
            <a:r>
              <a:rPr lang="en-US" sz="1500" dirty="0"/>
              <a:t>" /</a:t>
            </a:r>
            <a:r>
              <a:rPr lang="en-US" sz="1500" dirty="0" err="1"/>
              <a:t>TargetConnectionString</a:t>
            </a:r>
            <a:r>
              <a:rPr lang="en-US" sz="1500" dirty="0"/>
              <a:t>:"Data Source=.\</a:t>
            </a:r>
            <a:r>
              <a:rPr lang="en-US" sz="1500" dirty="0" err="1"/>
              <a:t>sqlExpress;Database</a:t>
            </a:r>
            <a:r>
              <a:rPr lang="en-US" sz="1500" dirty="0"/>
              <a:t>=</a:t>
            </a:r>
            <a:r>
              <a:rPr lang="en-US" sz="1500" dirty="0" err="1"/>
              <a:t>PodcastsManager;Integrated</a:t>
            </a:r>
            <a:r>
              <a:rPr lang="en-US" sz="1500" dirty="0"/>
              <a:t> Security=True;" /</a:t>
            </a:r>
            <a:r>
              <a:rPr lang="en-US" sz="1500" dirty="0" err="1"/>
              <a:t>p:DropObjectsNotInSource</a:t>
            </a:r>
            <a:r>
              <a:rPr lang="en-US" sz="1500" dirty="0"/>
              <a:t>=True /</a:t>
            </a:r>
            <a:r>
              <a:rPr lang="en-US" sz="1500" dirty="0" err="1"/>
              <a:t>p:ScriptDatabaseCompatibility</a:t>
            </a:r>
            <a:r>
              <a:rPr lang="en-US" sz="1500" dirty="0"/>
              <a:t>=True /</a:t>
            </a:r>
            <a:r>
              <a:rPr lang="en-US" sz="1500" dirty="0" err="1"/>
              <a:t>p:BlockOnPossibleDataLoss</a:t>
            </a:r>
            <a:r>
              <a:rPr lang="en-US" sz="1500" dirty="0"/>
              <a:t>=False</a:t>
            </a:r>
          </a:p>
          <a:p>
            <a:pPr marL="0" indent="0">
              <a:buNone/>
            </a:pPr>
            <a:endParaRPr lang="en-US" sz="1500" dirty="0"/>
          </a:p>
        </p:txBody>
      </p:sp>
    </p:spTree>
    <p:extLst>
      <p:ext uri="{BB962C8B-B14F-4D97-AF65-F5344CB8AC3E}">
        <p14:creationId xmlns:p14="http://schemas.microsoft.com/office/powerpoint/2010/main" val="27129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C1B3-EC35-9542-66BE-EED430000D70}"/>
              </a:ext>
            </a:extLst>
          </p:cNvPr>
          <p:cNvSpPr>
            <a:spLocks noGrp="1"/>
          </p:cNvSpPr>
          <p:nvPr>
            <p:ph type="title"/>
          </p:nvPr>
        </p:nvSpPr>
        <p:spPr/>
        <p:txBody>
          <a:bodyPr/>
          <a:lstStyle/>
          <a:p>
            <a:r>
              <a:rPr lang="en-US" dirty="0"/>
              <a:t>CI/CD tools sample - deployment</a:t>
            </a:r>
          </a:p>
        </p:txBody>
      </p:sp>
      <p:pic>
        <p:nvPicPr>
          <p:cNvPr id="5" name="Picture 4">
            <a:extLst>
              <a:ext uri="{FF2B5EF4-FFF2-40B4-BE49-F238E27FC236}">
                <a16:creationId xmlns:a16="http://schemas.microsoft.com/office/drawing/2014/main" id="{A5FDAD37-5781-2789-8728-6B739F7472CE}"/>
              </a:ext>
            </a:extLst>
          </p:cNvPr>
          <p:cNvPicPr>
            <a:picLocks noChangeAspect="1"/>
          </p:cNvPicPr>
          <p:nvPr/>
        </p:nvPicPr>
        <p:blipFill>
          <a:blip r:embed="rId2"/>
          <a:stretch>
            <a:fillRect/>
          </a:stretch>
        </p:blipFill>
        <p:spPr>
          <a:xfrm>
            <a:off x="2300553" y="1753319"/>
            <a:ext cx="7590894" cy="5045712"/>
          </a:xfrm>
          <a:prstGeom prst="rect">
            <a:avLst/>
          </a:prstGeom>
        </p:spPr>
      </p:pic>
    </p:spTree>
    <p:extLst>
      <p:ext uri="{BB962C8B-B14F-4D97-AF65-F5344CB8AC3E}">
        <p14:creationId xmlns:p14="http://schemas.microsoft.com/office/powerpoint/2010/main" val="142592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54BA5E-4C67-83B4-95BC-A6BBC41D0B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CC8BC-1768-E92D-077C-4F5436590612}"/>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What about automated tests?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5D7BF5-3B3A-C463-1E4E-B19A7199BE48}"/>
              </a:ext>
            </a:extLst>
          </p:cNvPr>
          <p:cNvSpPr>
            <a:spLocks noGrp="1"/>
          </p:cNvSpPr>
          <p:nvPr>
            <p:ph idx="1"/>
          </p:nvPr>
        </p:nvSpPr>
        <p:spPr>
          <a:xfrm>
            <a:off x="7928114" y="1232452"/>
            <a:ext cx="3200400" cy="3850919"/>
          </a:xfrm>
        </p:spPr>
        <p:txBody>
          <a:bodyPr vert="horz" lIns="91440" tIns="45720" rIns="91440" bIns="45720" rtlCol="0" anchor="b">
            <a:normAutofit/>
          </a:bodyPr>
          <a:lstStyle/>
          <a:p>
            <a:pPr marL="0" indent="0">
              <a:buNone/>
            </a:pPr>
            <a:r>
              <a:rPr lang="en-US" sz="2400" kern="1200">
                <a:solidFill>
                  <a:srgbClr val="FFFFFF"/>
                </a:solidFill>
                <a:latin typeface="+mn-lt"/>
                <a:ea typeface="+mn-ea"/>
                <a:cs typeface="+mn-cs"/>
              </a:rPr>
              <a:t>We have them in .NET, can we have them for our SQL projects?</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0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6"/>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pic>
        <p:nvPicPr>
          <p:cNvPr id="4" name="Picture 3" descr="A qr code on a white background&#10;&#10;AI-generated content may be incorrect.">
            <a:extLst>
              <a:ext uri="{FF2B5EF4-FFF2-40B4-BE49-F238E27FC236}">
                <a16:creationId xmlns:a16="http://schemas.microsoft.com/office/drawing/2014/main" id="{613288F5-393B-3B9A-7A5E-85A74D523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211" y="329184"/>
            <a:ext cx="3737934" cy="3737934"/>
          </a:xfrm>
          <a:prstGeom prst="rect">
            <a:avLst/>
          </a:prstGeom>
        </p:spPr>
      </p:pic>
    </p:spTree>
    <p:extLst>
      <p:ext uri="{BB962C8B-B14F-4D97-AF65-F5344CB8AC3E}">
        <p14:creationId xmlns:p14="http://schemas.microsoft.com/office/powerpoint/2010/main" val="152846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1125</TotalTime>
  <Words>5077</Words>
  <Application>Microsoft Office PowerPoint</Application>
  <PresentationFormat>Widescreen</PresentationFormat>
  <Paragraphs>288</Paragraphs>
  <Slides>31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What about deployments?</vt:lpstr>
      <vt:lpstr>Deployment</vt:lpstr>
      <vt:lpstr>What happens in a Deployment?</vt:lpstr>
      <vt:lpstr>Change Sample – UDT change</vt:lpstr>
      <vt:lpstr>Change Sample – New column (at end)</vt:lpstr>
      <vt:lpstr>Change Sample – New column</vt:lpstr>
      <vt:lpstr>Change Sample – Drop column</vt:lpstr>
      <vt:lpstr>Change Sample – Rename column</vt:lpstr>
      <vt:lpstr>Change Sample – New primary key</vt:lpstr>
      <vt:lpstr>What about CI/CD?</vt:lpstr>
      <vt:lpstr>Command line publishing (CI/CD tool friendly)</vt:lpstr>
      <vt:lpstr>CI/CD tools sample - deployment</vt:lpstr>
      <vt:lpstr>What about automated tests?</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15</cp:revision>
  <cp:lastPrinted>2025-04-04T22:39:52Z</cp:lastPrinted>
  <dcterms:created xsi:type="dcterms:W3CDTF">2025-03-24T16:18:02Z</dcterms:created>
  <dcterms:modified xsi:type="dcterms:W3CDTF">2025-10-01T16:29:36Z</dcterms:modified>
</cp:coreProperties>
</file>